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6"/>
  </p:notesMasterIdLst>
  <p:handoutMasterIdLst>
    <p:handoutMasterId r:id="rId47"/>
  </p:handoutMasterIdLst>
  <p:sldIdLst>
    <p:sldId id="662" r:id="rId2"/>
    <p:sldId id="661" r:id="rId3"/>
    <p:sldId id="666" r:id="rId4"/>
    <p:sldId id="667" r:id="rId5"/>
    <p:sldId id="668" r:id="rId6"/>
    <p:sldId id="607" r:id="rId7"/>
    <p:sldId id="602" r:id="rId8"/>
    <p:sldId id="629" r:id="rId9"/>
    <p:sldId id="631" r:id="rId10"/>
    <p:sldId id="669" r:id="rId11"/>
    <p:sldId id="650" r:id="rId12"/>
    <p:sldId id="651" r:id="rId13"/>
    <p:sldId id="657" r:id="rId14"/>
    <p:sldId id="610" r:id="rId15"/>
    <p:sldId id="611" r:id="rId16"/>
    <p:sldId id="656" r:id="rId17"/>
    <p:sldId id="555" r:id="rId18"/>
    <p:sldId id="558" r:id="rId19"/>
    <p:sldId id="559" r:id="rId20"/>
    <p:sldId id="612" r:id="rId21"/>
    <p:sldId id="659" r:id="rId22"/>
    <p:sldId id="560" r:id="rId23"/>
    <p:sldId id="652" r:id="rId24"/>
    <p:sldId id="663" r:id="rId25"/>
    <p:sldId id="646" r:id="rId26"/>
    <p:sldId id="670" r:id="rId27"/>
    <p:sldId id="648" r:id="rId28"/>
    <p:sldId id="562" r:id="rId29"/>
    <p:sldId id="671" r:id="rId30"/>
    <p:sldId id="672" r:id="rId31"/>
    <p:sldId id="564" r:id="rId32"/>
    <p:sldId id="638" r:id="rId33"/>
    <p:sldId id="655" r:id="rId34"/>
    <p:sldId id="640" r:id="rId35"/>
    <p:sldId id="570" r:id="rId36"/>
    <p:sldId id="571" r:id="rId37"/>
    <p:sldId id="664" r:id="rId38"/>
    <p:sldId id="572" r:id="rId39"/>
    <p:sldId id="573" r:id="rId40"/>
    <p:sldId id="575" r:id="rId41"/>
    <p:sldId id="576" r:id="rId42"/>
    <p:sldId id="653" r:id="rId43"/>
    <p:sldId id="626" r:id="rId44"/>
    <p:sldId id="574" r:id="rId45"/>
  </p:sldIdLst>
  <p:sldSz cx="12192000" cy="6858000"/>
  <p:notesSz cx="7315200" cy="9601200"/>
  <p:custDataLst>
    <p:tags r:id="rId4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-Nath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99FF99"/>
    <a:srgbClr val="FF9999"/>
    <a:srgbClr val="6699FF"/>
    <a:srgbClr val="3333FF"/>
    <a:srgbClr val="FFFF00"/>
    <a:srgbClr val="FF3300"/>
    <a:srgbClr val="CC00CC"/>
    <a:srgbClr val="FFCC00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246" autoAdjust="0"/>
  </p:normalViewPr>
  <p:slideViewPr>
    <p:cSldViewPr>
      <p:cViewPr varScale="1">
        <p:scale>
          <a:sx n="131" d="100"/>
          <a:sy n="131" d="100"/>
        </p:scale>
        <p:origin x="-128" y="-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commentAuthors" Target="commentAuthor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927D5E5-43E8-4E73-8830-CB26033F3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8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D581376-9A36-40B0-85E2-52E3358E9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L5D1 –</a:t>
            </a:r>
            <a:r>
              <a:rPr lang="en-US" baseline="0" dirty="0" smtClean="0"/>
              <a:t> python demos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Coloring –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demos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ndagrader.com" TargetMode="External"/><Relationship Id="rId3" Type="http://schemas.openxmlformats.org/officeDocument/2006/relationships/hyperlink" Target="mailto:cs188-staff@lists.berkeley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066800"/>
            <a:ext cx="10668000" cy="55626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Homework 1: Search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Due yesterday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“Show Answer”</a:t>
            </a:r>
          </a:p>
          <a:p>
            <a:pPr lvl="6"/>
            <a:endParaRPr lang="en-US" sz="5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Project 1: Search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Has been released! 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Friday 2/7 at 5pm.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Start early and ask questions.  It’s longer than most!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Solo or in group of two.  For group of two: both of you need to submit your code into </a:t>
            </a:r>
            <a:r>
              <a:rPr lang="en-US" sz="2000" dirty="0" err="1">
                <a:latin typeface="Calibri"/>
                <a:cs typeface="Calibri"/>
              </a:rPr>
              <a:t>edX</a:t>
            </a:r>
            <a:r>
              <a:rPr lang="en-US" sz="2000" dirty="0">
                <a:latin typeface="Calibri"/>
                <a:cs typeface="Calibri"/>
              </a:rPr>
              <a:t>!</a:t>
            </a:r>
          </a:p>
          <a:p>
            <a:pPr lvl="4"/>
            <a:endParaRPr lang="en-US" sz="5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Homework 2: CSPs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About to be released!  Part I AND Part II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Monday, 2/10, at 11:59pm.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Part I through </a:t>
            </a:r>
            <a:r>
              <a:rPr lang="en-US" sz="2000" dirty="0" err="1">
                <a:latin typeface="Calibri"/>
                <a:cs typeface="Calibri"/>
              </a:rPr>
              <a:t>edX</a:t>
            </a:r>
            <a:r>
              <a:rPr lang="en-US" sz="2000" dirty="0">
                <a:latin typeface="Calibri"/>
                <a:cs typeface="Calibri"/>
              </a:rPr>
              <a:t> – online, instant grading, submit as often as you like.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Part II through </a:t>
            </a:r>
            <a:r>
              <a:rPr lang="en-US" sz="2000" dirty="0">
                <a:latin typeface="Calibri"/>
                <a:cs typeface="Calibri"/>
                <a:hlinkClick r:id="rId2"/>
              </a:rPr>
              <a:t>www.pandagrader.com</a:t>
            </a:r>
            <a:r>
              <a:rPr lang="en-US" sz="2000" dirty="0">
                <a:latin typeface="Calibri"/>
                <a:cs typeface="Calibri"/>
              </a:rPr>
              <a:t> -- submit </a:t>
            </a:r>
            <a:r>
              <a:rPr lang="en-US" sz="2000" dirty="0" err="1">
                <a:latin typeface="Calibri"/>
                <a:cs typeface="Calibri"/>
              </a:rPr>
              <a:t>pdf</a:t>
            </a:r>
            <a:endParaRPr lang="en-US" sz="500" dirty="0">
              <a:latin typeface="Calibri"/>
              <a:cs typeface="Calibri"/>
            </a:endParaRPr>
          </a:p>
          <a:p>
            <a:pPr lvl="4"/>
            <a:endParaRPr lang="en-US" sz="5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Exam conflicts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Midterm dates have been set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If you have a conflict, email us at </a:t>
            </a:r>
            <a:r>
              <a:rPr lang="en-US" sz="2000" dirty="0">
                <a:latin typeface="Calibri"/>
                <a:cs typeface="Calibri"/>
                <a:hlinkClick r:id="rId3"/>
              </a:rPr>
              <a:t>cs188-staff@lists.berkeley.edu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by tonight.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765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Arc Consistency and Beyond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780" y="1907650"/>
            <a:ext cx="8963552" cy="372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2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143000" y="2286001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simultaneously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Must rerun after each assignment!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733800" y="2286000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984939" y="32766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622739" y="3276600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525000" y="47244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236661" y="2819400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828800" y="28956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752601" y="25908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245661" y="2658035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277035" y="306593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273301" y="329452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After enforcing arc consistency:</a:t>
            </a:r>
          </a:p>
          <a:p>
            <a:pPr lvl="1" eaLnBrk="1" hangingPunct="1"/>
            <a:r>
              <a:rPr lang="en-US" dirty="0" smtClean="0"/>
              <a:t>Can have one solution left</a:t>
            </a:r>
          </a:p>
          <a:p>
            <a:pPr lvl="1" eaLnBrk="1" hangingPunct="1"/>
            <a:r>
              <a:rPr lang="en-US" dirty="0" smtClean="0"/>
              <a:t>Can have multiple solutions left</a:t>
            </a:r>
          </a:p>
          <a:p>
            <a:pPr lvl="1" eaLnBrk="1" hangingPunct="1"/>
            <a:r>
              <a:rPr lang="en-US" dirty="0" smtClean="0"/>
              <a:t>Can have no solutions left (and not know it)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Arc consistency still runs inside a backtracking search!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9067800" cy="5562600"/>
          </a:xfrm>
        </p:spPr>
        <p:txBody>
          <a:bodyPr/>
          <a:lstStyle/>
          <a:p>
            <a:pPr lvl="3"/>
            <a:endParaRPr lang="en-US" sz="500" dirty="0"/>
          </a:p>
          <a:p>
            <a:pPr lvl="3"/>
            <a:endParaRPr lang="en-US" sz="500" dirty="0"/>
          </a:p>
          <a:p>
            <a:pPr eaLnBrk="1" hangingPunct="1"/>
            <a:r>
              <a:rPr lang="en-US" sz="2400" dirty="0"/>
              <a:t>Sections</a:t>
            </a:r>
          </a:p>
          <a:p>
            <a:pPr lvl="1"/>
            <a:r>
              <a:rPr lang="en-US" sz="2000" dirty="0"/>
              <a:t>You can go to any, but have priority in your own.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101 </a:t>
            </a:r>
            <a:r>
              <a:rPr lang="en-US" sz="2000" dirty="0" err="1"/>
              <a:t>Th</a:t>
            </a:r>
            <a:r>
              <a:rPr lang="en-US" sz="2000" dirty="0"/>
              <a:t> 2-3  John S. / Anna 	55</a:t>
            </a:r>
          </a:p>
          <a:p>
            <a:pPr lvl="1"/>
            <a:r>
              <a:rPr lang="en-US" sz="2000" dirty="0"/>
              <a:t>102 </a:t>
            </a:r>
            <a:r>
              <a:rPr lang="en-US" sz="2000" dirty="0" err="1"/>
              <a:t>Th</a:t>
            </a:r>
            <a:r>
              <a:rPr lang="en-US" sz="2000" dirty="0"/>
              <a:t> 4-5 John D. / James	40</a:t>
            </a:r>
          </a:p>
          <a:p>
            <a:pPr lvl="1"/>
            <a:r>
              <a:rPr lang="en-US" sz="2000" dirty="0"/>
              <a:t>103 </a:t>
            </a:r>
            <a:r>
              <a:rPr lang="en-US" sz="2000" dirty="0" err="1"/>
              <a:t>Th</a:t>
            </a:r>
            <a:r>
              <a:rPr lang="en-US" sz="2000" dirty="0"/>
              <a:t> 5-6 Peter		20</a:t>
            </a:r>
          </a:p>
          <a:p>
            <a:pPr lvl="1"/>
            <a:r>
              <a:rPr lang="en-US" sz="2000" dirty="0"/>
              <a:t>104 </a:t>
            </a:r>
            <a:r>
              <a:rPr lang="en-US" sz="2000" dirty="0" err="1"/>
              <a:t>Th</a:t>
            </a:r>
            <a:r>
              <a:rPr lang="en-US" sz="2000" dirty="0"/>
              <a:t> 6-7 </a:t>
            </a:r>
            <a:r>
              <a:rPr lang="en-US" sz="2000" dirty="0" err="1"/>
              <a:t>Abhishek</a:t>
            </a:r>
            <a:r>
              <a:rPr lang="en-US" sz="2000" dirty="0"/>
              <a:t>	10</a:t>
            </a:r>
          </a:p>
          <a:p>
            <a:pPr lvl="1"/>
            <a:r>
              <a:rPr lang="en-US" sz="2000" dirty="0"/>
              <a:t>105 </a:t>
            </a:r>
            <a:r>
              <a:rPr lang="en-US" sz="2000" dirty="0" err="1"/>
              <a:t>Fr</a:t>
            </a:r>
            <a:r>
              <a:rPr lang="en-US" sz="2000" dirty="0"/>
              <a:t> 9-10 </a:t>
            </a:r>
            <a:r>
              <a:rPr lang="en-US" sz="2000" dirty="0" err="1"/>
              <a:t>Ankush</a:t>
            </a:r>
            <a:r>
              <a:rPr lang="en-US" sz="2000" dirty="0"/>
              <a:t>		25</a:t>
            </a:r>
          </a:p>
          <a:p>
            <a:pPr lvl="1"/>
            <a:r>
              <a:rPr lang="en-US" sz="2000" dirty="0"/>
              <a:t>106 </a:t>
            </a:r>
            <a:r>
              <a:rPr lang="en-US" sz="2000" dirty="0" err="1"/>
              <a:t>Fr</a:t>
            </a:r>
            <a:r>
              <a:rPr lang="en-US" sz="2000" dirty="0"/>
              <a:t> 10-11 </a:t>
            </a:r>
            <a:r>
              <a:rPr lang="en-US" sz="2000" dirty="0" err="1"/>
              <a:t>Teodor</a:t>
            </a:r>
            <a:r>
              <a:rPr lang="en-US" sz="2000" dirty="0"/>
              <a:t>/Michael 25</a:t>
            </a:r>
          </a:p>
          <a:p>
            <a:pPr lvl="1"/>
            <a:r>
              <a:rPr lang="en-US" sz="2000" dirty="0"/>
              <a:t>107 </a:t>
            </a:r>
            <a:r>
              <a:rPr lang="en-US" sz="2000" dirty="0" err="1"/>
              <a:t>Fr</a:t>
            </a:r>
            <a:r>
              <a:rPr lang="en-US" sz="2000" dirty="0"/>
              <a:t> 11-noon </a:t>
            </a:r>
            <a:r>
              <a:rPr lang="en-US" sz="2000" dirty="0" err="1"/>
              <a:t>Teodor</a:t>
            </a:r>
            <a:r>
              <a:rPr lang="en-US" sz="2000" dirty="0"/>
              <a:t>/Michael 25</a:t>
            </a:r>
          </a:p>
          <a:p>
            <a:pPr lvl="1"/>
            <a:r>
              <a:rPr lang="en-US" sz="2000" dirty="0"/>
              <a:t>108 </a:t>
            </a:r>
            <a:r>
              <a:rPr lang="en-US" sz="2000" dirty="0" err="1"/>
              <a:t>Fr</a:t>
            </a:r>
            <a:r>
              <a:rPr lang="en-US" sz="2000" dirty="0"/>
              <a:t> noon-1 Kevin/Alvin	40</a:t>
            </a:r>
          </a:p>
        </p:txBody>
      </p:sp>
    </p:spTree>
    <p:extLst>
      <p:ext uri="{BB962C8B-B14F-4D97-AF65-F5344CB8AC3E}">
        <p14:creationId xmlns:p14="http://schemas.microsoft.com/office/powerpoint/2010/main" val="202637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Structure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size c gives runtime O(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/>
              <a:t>), very fast for small c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Cutset</a:t>
            </a:r>
            <a:r>
              <a:rPr lang="en-US" dirty="0" smtClean="0"/>
              <a:t> Conditioning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 smtClean="0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 smtClean="0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Cutset</a:t>
            </a:r>
            <a:r>
              <a:rPr lang="en-US" dirty="0" smtClean="0"/>
              <a:t>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smallest </a:t>
            </a:r>
            <a:r>
              <a:rPr lang="en-US" dirty="0" err="1" smtClean="0"/>
              <a:t>cutset</a:t>
            </a:r>
            <a:r>
              <a:rPr lang="en-US" dirty="0" smtClean="0"/>
              <a:t> for the graph below.</a:t>
            </a:r>
            <a:endParaRPr lang="en-US" dirty="0"/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g,SA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=g)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g,SA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 dirty="0">
                <a:solidFill>
                  <a:srgbClr val="3333FF"/>
                </a:solidFill>
              </a:rPr>
              <a:t>=g)</a:t>
            </a:r>
            <a:r>
              <a:rPr lang="en-US" sz="1600" dirty="0"/>
              <a:t>),  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Improvement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n-queens – iterative improvement (L5D1)]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Iterative Improvement – n Queens</a:t>
            </a:r>
            <a:endParaRPr lang="en-US" dirty="0"/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New Year!</a:t>
            </a:r>
            <a:endParaRPr lang="en-US" dirty="0"/>
          </a:p>
        </p:txBody>
      </p:sp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33" y="1390989"/>
            <a:ext cx="5139267" cy="51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3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Iterative Improvement – Coloring</a:t>
            </a:r>
            <a:endParaRPr lang="en-US" dirty="0"/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 smtClean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 smtClean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fringe!)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Hill Climbing Quiz</a:t>
            </a:r>
            <a:endParaRPr lang="en-US" dirty="0"/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38</a:t>
            </a:fld>
            <a:endParaRPr lang="en-US" smtClean="0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People think hard about </a:t>
            </a:r>
            <a:r>
              <a:rPr lang="en-US" sz="2400" i="1" dirty="0"/>
              <a:t>ridge operators </a:t>
            </a:r>
            <a:r>
              <a:rPr lang="en-US" sz="2400" dirty="0"/>
              <a:t>which let you jump around the space in better ways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2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BBC (this past weekend)</a:t>
            </a:r>
            <a:endParaRPr lang="en-US" dirty="0"/>
          </a:p>
        </p:txBody>
      </p:sp>
      <p:pic>
        <p:nvPicPr>
          <p:cNvPr id="8" name="Picture 7" descr="Screen Shot 2014-02-01 at 6.30.05 PM 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76401"/>
            <a:ext cx="7086600" cy="43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1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</a:t>
            </a:r>
            <a:r>
              <a:rPr lang="en-US" sz="2000" dirty="0" err="1"/>
              <a:t>pairwise</a:t>
            </a:r>
            <a:r>
              <a:rPr lang="en-US" sz="2000" dirty="0"/>
              <a:t> crossover operators, with optional mutation to give variety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Why 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wouldn’t it make sense?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Adversarial Search!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Fault Diagnosis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Fault networks: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Variables?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Domains?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Constraints?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Various ways to query,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	given symptoms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Some cause (abduction)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Simplest cause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All possible causes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test is most useful?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Prediction: cause to effect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We’ll see this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38800" y="2043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638800" y="2576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38800" y="31099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638800" y="3643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7239000" y="22717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7239000" y="2805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7239000" y="3338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5" name="Freeform 24"/>
          <p:cNvSpPr>
            <a:spLocks/>
          </p:cNvSpPr>
          <p:nvPr/>
        </p:nvSpPr>
        <p:spPr bwMode="auto">
          <a:xfrm>
            <a:off x="6477000" y="2271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76" name="Freeform 26"/>
          <p:cNvSpPr>
            <a:spLocks/>
          </p:cNvSpPr>
          <p:nvPr/>
        </p:nvSpPr>
        <p:spPr bwMode="auto">
          <a:xfrm>
            <a:off x="6477000" y="3414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cxnSp>
        <p:nvCxnSpPr>
          <p:cNvPr id="36877" name="AutoShape 27"/>
          <p:cNvCxnSpPr>
            <a:cxnSpLocks noChangeShapeType="1"/>
            <a:stCxn id="36868" idx="6"/>
            <a:endCxn id="36875" idx="1"/>
          </p:cNvCxnSpPr>
          <p:nvPr/>
        </p:nvCxnSpPr>
        <p:spPr bwMode="auto">
          <a:xfrm>
            <a:off x="5943602" y="2195516"/>
            <a:ext cx="615951" cy="1857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8" name="AutoShape 28"/>
          <p:cNvCxnSpPr>
            <a:cxnSpLocks noChangeShapeType="1"/>
            <a:stCxn id="36869" idx="6"/>
            <a:endCxn id="36875" idx="1"/>
          </p:cNvCxnSpPr>
          <p:nvPr/>
        </p:nvCxnSpPr>
        <p:spPr bwMode="auto">
          <a:xfrm flipV="1">
            <a:off x="5943602" y="2381253"/>
            <a:ext cx="615951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9" name="AutoShape 29"/>
          <p:cNvCxnSpPr>
            <a:cxnSpLocks noChangeShapeType="1"/>
            <a:stCxn id="36875" idx="4"/>
            <a:endCxn id="36872" idx="2"/>
          </p:cNvCxnSpPr>
          <p:nvPr/>
        </p:nvCxnSpPr>
        <p:spPr bwMode="auto">
          <a:xfrm>
            <a:off x="6794502" y="2381253"/>
            <a:ext cx="444500" cy="42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0" name="AutoShape 30"/>
          <p:cNvCxnSpPr>
            <a:cxnSpLocks noChangeShapeType="1"/>
            <a:stCxn id="36896" idx="4"/>
            <a:endCxn id="36873" idx="2"/>
          </p:cNvCxnSpPr>
          <p:nvPr/>
        </p:nvCxnSpPr>
        <p:spPr bwMode="auto">
          <a:xfrm>
            <a:off x="6794502" y="2928941"/>
            <a:ext cx="444500" cy="28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1" name="AutoShape 31"/>
          <p:cNvCxnSpPr>
            <a:cxnSpLocks noChangeShapeType="1"/>
            <a:stCxn id="36869" idx="6"/>
            <a:endCxn id="36896" idx="1"/>
          </p:cNvCxnSpPr>
          <p:nvPr/>
        </p:nvCxnSpPr>
        <p:spPr bwMode="auto">
          <a:xfrm>
            <a:off x="5943602" y="2728916"/>
            <a:ext cx="615951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2" name="AutoShape 32"/>
          <p:cNvCxnSpPr>
            <a:cxnSpLocks noChangeShapeType="1"/>
            <a:stCxn id="36870" idx="6"/>
            <a:endCxn id="36896" idx="1"/>
          </p:cNvCxnSpPr>
          <p:nvPr/>
        </p:nvCxnSpPr>
        <p:spPr bwMode="auto">
          <a:xfrm flipV="1">
            <a:off x="5943602" y="2928941"/>
            <a:ext cx="615951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3" name="AutoShape 33"/>
          <p:cNvCxnSpPr>
            <a:cxnSpLocks noChangeShapeType="1"/>
            <a:stCxn id="36871" idx="6"/>
            <a:endCxn id="36876" idx="1"/>
          </p:cNvCxnSpPr>
          <p:nvPr/>
        </p:nvCxnSpPr>
        <p:spPr bwMode="auto">
          <a:xfrm flipV="1">
            <a:off x="5943602" y="3524252"/>
            <a:ext cx="615951" cy="271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4" name="AutoShape 34"/>
          <p:cNvCxnSpPr>
            <a:cxnSpLocks noChangeShapeType="1"/>
            <a:stCxn id="36869" idx="6"/>
            <a:endCxn id="36876" idx="1"/>
          </p:cNvCxnSpPr>
          <p:nvPr/>
        </p:nvCxnSpPr>
        <p:spPr bwMode="auto">
          <a:xfrm>
            <a:off x="5943602" y="2728916"/>
            <a:ext cx="615951" cy="795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5" name="AutoShape 35"/>
          <p:cNvCxnSpPr>
            <a:cxnSpLocks noChangeShapeType="1"/>
            <a:stCxn id="36876" idx="4"/>
            <a:endCxn id="36874" idx="2"/>
          </p:cNvCxnSpPr>
          <p:nvPr/>
        </p:nvCxnSpPr>
        <p:spPr bwMode="auto">
          <a:xfrm flipV="1">
            <a:off x="6794502" y="3490916"/>
            <a:ext cx="444500" cy="33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6886" name="Text Box 36"/>
          <p:cNvSpPr txBox="1">
            <a:spLocks noChangeArrowheads="1"/>
          </p:cNvSpPr>
          <p:nvPr/>
        </p:nvSpPr>
        <p:spPr bwMode="auto">
          <a:xfrm>
            <a:off x="4191000" y="19812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SMTP down</a:t>
            </a:r>
          </a:p>
        </p:txBody>
      </p:sp>
      <p:sp>
        <p:nvSpPr>
          <p:cNvPr id="36887" name="Text Box 37"/>
          <p:cNvSpPr txBox="1">
            <a:spLocks noChangeArrowheads="1"/>
          </p:cNvSpPr>
          <p:nvPr/>
        </p:nvSpPr>
        <p:spPr bwMode="auto">
          <a:xfrm>
            <a:off x="4191000" y="25003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DNS down</a:t>
            </a:r>
          </a:p>
        </p:txBody>
      </p:sp>
      <p:sp>
        <p:nvSpPr>
          <p:cNvPr id="36888" name="Text Box 38"/>
          <p:cNvSpPr txBox="1">
            <a:spLocks noChangeArrowheads="1"/>
          </p:cNvSpPr>
          <p:nvPr/>
        </p:nvSpPr>
        <p:spPr bwMode="auto">
          <a:xfrm>
            <a:off x="4191000" y="2925764"/>
            <a:ext cx="1447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Firewall blocking</a:t>
            </a:r>
          </a:p>
        </p:txBody>
      </p:sp>
      <p:sp>
        <p:nvSpPr>
          <p:cNvPr id="36889" name="Text Box 39"/>
          <p:cNvSpPr txBox="1">
            <a:spLocks noChangeArrowheads="1"/>
          </p:cNvSpPr>
          <p:nvPr/>
        </p:nvSpPr>
        <p:spPr bwMode="auto">
          <a:xfrm>
            <a:off x="4191000" y="3657600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Printer jam</a:t>
            </a:r>
          </a:p>
        </p:txBody>
      </p:sp>
      <p:sp>
        <p:nvSpPr>
          <p:cNvPr id="36890" name="Text Box 40"/>
          <p:cNvSpPr txBox="1">
            <a:spLocks noChangeArrowheads="1"/>
          </p:cNvSpPr>
          <p:nvPr/>
        </p:nvSpPr>
        <p:spPr bwMode="auto">
          <a:xfrm>
            <a:off x="7620000" y="3324226"/>
            <a:ext cx="16002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print</a:t>
            </a:r>
          </a:p>
        </p:txBody>
      </p:sp>
      <p:sp>
        <p:nvSpPr>
          <p:cNvPr id="36891" name="Text Box 41"/>
          <p:cNvSpPr txBox="1">
            <a:spLocks noChangeArrowheads="1"/>
          </p:cNvSpPr>
          <p:nvPr/>
        </p:nvSpPr>
        <p:spPr bwMode="auto">
          <a:xfrm>
            <a:off x="7620000" y="21955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email</a:t>
            </a:r>
          </a:p>
        </p:txBody>
      </p:sp>
      <p:sp>
        <p:nvSpPr>
          <p:cNvPr id="36892" name="Text Box 42"/>
          <p:cNvSpPr txBox="1">
            <a:spLocks noChangeArrowheads="1"/>
          </p:cNvSpPr>
          <p:nvPr/>
        </p:nvSpPr>
        <p:spPr bwMode="auto">
          <a:xfrm>
            <a:off x="7620000" y="274320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IM</a:t>
            </a:r>
          </a:p>
        </p:txBody>
      </p:sp>
      <p:sp>
        <p:nvSpPr>
          <p:cNvPr id="36893" name="Text Box 43"/>
          <p:cNvSpPr txBox="1">
            <a:spLocks noChangeArrowheads="1"/>
          </p:cNvSpPr>
          <p:nvPr/>
        </p:nvSpPr>
        <p:spPr bwMode="auto">
          <a:xfrm>
            <a:off x="4191000" y="1447802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Causes</a:t>
            </a:r>
          </a:p>
        </p:txBody>
      </p:sp>
      <p:sp>
        <p:nvSpPr>
          <p:cNvPr id="36894" name="Text Box 44"/>
          <p:cNvSpPr txBox="1">
            <a:spLocks noChangeArrowheads="1"/>
          </p:cNvSpPr>
          <p:nvPr/>
        </p:nvSpPr>
        <p:spPr bwMode="auto">
          <a:xfrm>
            <a:off x="7620000" y="14478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Symptoms</a:t>
            </a:r>
          </a:p>
        </p:txBody>
      </p:sp>
      <p:sp>
        <p:nvSpPr>
          <p:cNvPr id="36895" name="Line 45"/>
          <p:cNvSpPr>
            <a:spLocks noChangeShapeType="1"/>
          </p:cNvSpPr>
          <p:nvPr/>
        </p:nvSpPr>
        <p:spPr bwMode="auto">
          <a:xfrm>
            <a:off x="4267200" y="1905000"/>
            <a:ext cx="464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96" name="Freeform 46"/>
          <p:cNvSpPr>
            <a:spLocks/>
          </p:cNvSpPr>
          <p:nvPr/>
        </p:nvSpPr>
        <p:spPr bwMode="auto">
          <a:xfrm>
            <a:off x="6477000" y="2819401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Beam Search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Like greedy </a:t>
            </a:r>
            <a:r>
              <a:rPr lang="en-US" sz="2800" dirty="0" err="1"/>
              <a:t>hillclimbing</a:t>
            </a:r>
            <a:r>
              <a:rPr lang="en-US" sz="2800" dirty="0"/>
              <a:t> search, but keep K states at all times: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Variables: beam size, encourage diversity?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best choice in MANY practical settings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Complete?  Optimal?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Why do we still need optimal methods?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1371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5" name="Oval 5"/>
          <p:cNvSpPr>
            <a:spLocks noChangeArrowheads="1"/>
          </p:cNvSpPr>
          <p:nvPr/>
        </p:nvSpPr>
        <p:spPr bwMode="auto">
          <a:xfrm>
            <a:off x="2133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133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2133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2895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2895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2895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1" name="Oval 11"/>
          <p:cNvSpPr>
            <a:spLocks noChangeArrowheads="1"/>
          </p:cNvSpPr>
          <p:nvPr/>
        </p:nvSpPr>
        <p:spPr bwMode="auto">
          <a:xfrm>
            <a:off x="35814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814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3" name="Oval 13"/>
          <p:cNvSpPr>
            <a:spLocks noChangeArrowheads="1"/>
          </p:cNvSpPr>
          <p:nvPr/>
        </p:nvSpPr>
        <p:spPr bwMode="auto">
          <a:xfrm>
            <a:off x="35814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094" name="AutoShape 14"/>
          <p:cNvCxnSpPr>
            <a:cxnSpLocks noChangeShapeType="1"/>
            <a:stCxn id="46084" idx="6"/>
            <a:endCxn id="46085" idx="2"/>
          </p:cNvCxnSpPr>
          <p:nvPr/>
        </p:nvCxnSpPr>
        <p:spPr bwMode="auto">
          <a:xfrm>
            <a:off x="1524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5" name="AutoShape 15"/>
          <p:cNvCxnSpPr>
            <a:cxnSpLocks noChangeShapeType="1"/>
            <a:stCxn id="46084" idx="6"/>
            <a:endCxn id="46086" idx="2"/>
          </p:cNvCxnSpPr>
          <p:nvPr/>
        </p:nvCxnSpPr>
        <p:spPr bwMode="auto">
          <a:xfrm>
            <a:off x="1524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6" name="AutoShape 16"/>
          <p:cNvCxnSpPr>
            <a:cxnSpLocks noChangeShapeType="1"/>
            <a:stCxn id="46084" idx="6"/>
            <a:endCxn id="46087" idx="2"/>
          </p:cNvCxnSpPr>
          <p:nvPr/>
        </p:nvCxnSpPr>
        <p:spPr bwMode="auto">
          <a:xfrm>
            <a:off x="1524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7" name="AutoShape 17"/>
          <p:cNvCxnSpPr>
            <a:cxnSpLocks noChangeShapeType="1"/>
            <a:stCxn id="46085" idx="6"/>
            <a:endCxn id="46088" idx="2"/>
          </p:cNvCxnSpPr>
          <p:nvPr/>
        </p:nvCxnSpPr>
        <p:spPr bwMode="auto">
          <a:xfrm>
            <a:off x="2286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8" name="AutoShape 18"/>
          <p:cNvCxnSpPr>
            <a:cxnSpLocks noChangeShapeType="1"/>
            <a:stCxn id="46085" idx="6"/>
            <a:endCxn id="46089" idx="2"/>
          </p:cNvCxnSpPr>
          <p:nvPr/>
        </p:nvCxnSpPr>
        <p:spPr bwMode="auto">
          <a:xfrm>
            <a:off x="2286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9" name="AutoShape 19"/>
          <p:cNvCxnSpPr>
            <a:cxnSpLocks noChangeShapeType="1"/>
            <a:stCxn id="46085" idx="6"/>
            <a:endCxn id="46090" idx="2"/>
          </p:cNvCxnSpPr>
          <p:nvPr/>
        </p:nvCxnSpPr>
        <p:spPr bwMode="auto">
          <a:xfrm>
            <a:off x="2286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0" name="AutoShape 20"/>
          <p:cNvCxnSpPr>
            <a:cxnSpLocks noChangeShapeType="1"/>
            <a:stCxn id="46088" idx="6"/>
            <a:endCxn id="46091" idx="2"/>
          </p:cNvCxnSpPr>
          <p:nvPr/>
        </p:nvCxnSpPr>
        <p:spPr bwMode="auto">
          <a:xfrm>
            <a:off x="30480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01" name="AutoShape 21"/>
          <p:cNvCxnSpPr>
            <a:cxnSpLocks noChangeShapeType="1"/>
            <a:stCxn id="46088" idx="6"/>
            <a:endCxn id="46092" idx="2"/>
          </p:cNvCxnSpPr>
          <p:nvPr/>
        </p:nvCxnSpPr>
        <p:spPr bwMode="auto">
          <a:xfrm>
            <a:off x="30480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2" name="AutoShape 22"/>
          <p:cNvCxnSpPr>
            <a:cxnSpLocks noChangeShapeType="1"/>
            <a:stCxn id="46088" idx="6"/>
            <a:endCxn id="46093" idx="2"/>
          </p:cNvCxnSpPr>
          <p:nvPr/>
        </p:nvCxnSpPr>
        <p:spPr bwMode="auto">
          <a:xfrm>
            <a:off x="30480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5240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Greedy Search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4953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5" name="Oval 25"/>
          <p:cNvSpPr>
            <a:spLocks noChangeArrowheads="1"/>
          </p:cNvSpPr>
          <p:nvPr/>
        </p:nvSpPr>
        <p:spPr bwMode="auto">
          <a:xfrm>
            <a:off x="5715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57150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7" name="Oval 27"/>
          <p:cNvSpPr>
            <a:spLocks noChangeArrowheads="1"/>
          </p:cNvSpPr>
          <p:nvPr/>
        </p:nvSpPr>
        <p:spPr bwMode="auto">
          <a:xfrm>
            <a:off x="57150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6477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9" name="Oval 29"/>
          <p:cNvSpPr>
            <a:spLocks noChangeArrowheads="1"/>
          </p:cNvSpPr>
          <p:nvPr/>
        </p:nvSpPr>
        <p:spPr bwMode="auto">
          <a:xfrm>
            <a:off x="64770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477000" y="3124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1" name="Oval 31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1628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3" name="Oval 33"/>
          <p:cNvSpPr>
            <a:spLocks noChangeArrowheads="1"/>
          </p:cNvSpPr>
          <p:nvPr/>
        </p:nvSpPr>
        <p:spPr bwMode="auto">
          <a:xfrm>
            <a:off x="71628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14" name="AutoShape 34"/>
          <p:cNvCxnSpPr>
            <a:cxnSpLocks noChangeShapeType="1"/>
            <a:stCxn id="46104" idx="6"/>
            <a:endCxn id="46105" idx="2"/>
          </p:cNvCxnSpPr>
          <p:nvPr/>
        </p:nvCxnSpPr>
        <p:spPr bwMode="auto">
          <a:xfrm>
            <a:off x="5105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5" name="AutoShape 35"/>
          <p:cNvCxnSpPr>
            <a:cxnSpLocks noChangeShapeType="1"/>
            <a:stCxn id="46104" idx="6"/>
            <a:endCxn id="46106" idx="2"/>
          </p:cNvCxnSpPr>
          <p:nvPr/>
        </p:nvCxnSpPr>
        <p:spPr bwMode="auto">
          <a:xfrm>
            <a:off x="5105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6" name="AutoShape 36"/>
          <p:cNvCxnSpPr>
            <a:cxnSpLocks noChangeShapeType="1"/>
            <a:stCxn id="46104" idx="6"/>
            <a:endCxn id="46107" idx="2"/>
          </p:cNvCxnSpPr>
          <p:nvPr/>
        </p:nvCxnSpPr>
        <p:spPr bwMode="auto">
          <a:xfrm>
            <a:off x="5105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7" name="AutoShape 37"/>
          <p:cNvCxnSpPr>
            <a:cxnSpLocks noChangeShapeType="1"/>
            <a:stCxn id="46105" idx="6"/>
            <a:endCxn id="46108" idx="2"/>
          </p:cNvCxnSpPr>
          <p:nvPr/>
        </p:nvCxnSpPr>
        <p:spPr bwMode="auto">
          <a:xfrm>
            <a:off x="5867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8" name="AutoShape 38"/>
          <p:cNvCxnSpPr>
            <a:cxnSpLocks noChangeShapeType="1"/>
            <a:stCxn id="46105" idx="6"/>
            <a:endCxn id="46109" idx="2"/>
          </p:cNvCxnSpPr>
          <p:nvPr/>
        </p:nvCxnSpPr>
        <p:spPr bwMode="auto">
          <a:xfrm>
            <a:off x="5867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9" name="AutoShape 39"/>
          <p:cNvCxnSpPr>
            <a:cxnSpLocks noChangeShapeType="1"/>
            <a:stCxn id="46108" idx="6"/>
            <a:endCxn id="46111" idx="2"/>
          </p:cNvCxnSpPr>
          <p:nvPr/>
        </p:nvCxnSpPr>
        <p:spPr bwMode="auto">
          <a:xfrm>
            <a:off x="66294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0" name="AutoShape 40"/>
          <p:cNvCxnSpPr>
            <a:cxnSpLocks noChangeShapeType="1"/>
            <a:stCxn id="46108" idx="6"/>
            <a:endCxn id="46112" idx="2"/>
          </p:cNvCxnSpPr>
          <p:nvPr/>
        </p:nvCxnSpPr>
        <p:spPr bwMode="auto">
          <a:xfrm>
            <a:off x="66294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21" name="Oval 41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22" name="Oval 42"/>
          <p:cNvSpPr>
            <a:spLocks noChangeArrowheads="1"/>
          </p:cNvSpPr>
          <p:nvPr/>
        </p:nvSpPr>
        <p:spPr bwMode="auto">
          <a:xfrm>
            <a:off x="71628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23" name="AutoShape 43"/>
          <p:cNvCxnSpPr>
            <a:cxnSpLocks noChangeShapeType="1"/>
            <a:stCxn id="46106" idx="6"/>
            <a:endCxn id="46110" idx="2"/>
          </p:cNvCxnSpPr>
          <p:nvPr/>
        </p:nvCxnSpPr>
        <p:spPr bwMode="auto">
          <a:xfrm>
            <a:off x="5867400" y="28956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4" name="AutoShape 44"/>
          <p:cNvCxnSpPr>
            <a:cxnSpLocks noChangeShapeType="1"/>
            <a:stCxn id="46106" idx="6"/>
            <a:endCxn id="46109" idx="2"/>
          </p:cNvCxnSpPr>
          <p:nvPr/>
        </p:nvCxnSpPr>
        <p:spPr bwMode="auto">
          <a:xfrm>
            <a:off x="5867400" y="28956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5" name="AutoShape 45"/>
          <p:cNvCxnSpPr>
            <a:cxnSpLocks noChangeShapeType="1"/>
            <a:stCxn id="46105" idx="6"/>
            <a:endCxn id="46110" idx="2"/>
          </p:cNvCxnSpPr>
          <p:nvPr/>
        </p:nvCxnSpPr>
        <p:spPr bwMode="auto">
          <a:xfrm>
            <a:off x="5867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6" name="AutoShape 46"/>
          <p:cNvCxnSpPr>
            <a:cxnSpLocks noChangeShapeType="1"/>
            <a:stCxn id="46106" idx="6"/>
            <a:endCxn id="46121" idx="2"/>
          </p:cNvCxnSpPr>
          <p:nvPr/>
        </p:nvCxnSpPr>
        <p:spPr bwMode="auto">
          <a:xfrm>
            <a:off x="5867400" y="28956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7" name="AutoShape 47"/>
          <p:cNvCxnSpPr>
            <a:cxnSpLocks noChangeShapeType="1"/>
            <a:stCxn id="46108" idx="6"/>
            <a:endCxn id="46113" idx="2"/>
          </p:cNvCxnSpPr>
          <p:nvPr/>
        </p:nvCxnSpPr>
        <p:spPr bwMode="auto">
          <a:xfrm>
            <a:off x="66294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8" name="AutoShape 48"/>
          <p:cNvCxnSpPr>
            <a:cxnSpLocks noChangeShapeType="1"/>
            <a:stCxn id="46110" idx="6"/>
            <a:endCxn id="46112" idx="2"/>
          </p:cNvCxnSpPr>
          <p:nvPr/>
        </p:nvCxnSpPr>
        <p:spPr bwMode="auto">
          <a:xfrm flipV="1">
            <a:off x="6629400" y="28956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9" name="AutoShape 49"/>
          <p:cNvCxnSpPr>
            <a:cxnSpLocks noChangeShapeType="1"/>
            <a:stCxn id="46110" idx="6"/>
            <a:endCxn id="46122" idx="2"/>
          </p:cNvCxnSpPr>
          <p:nvPr/>
        </p:nvCxnSpPr>
        <p:spPr bwMode="auto">
          <a:xfrm>
            <a:off x="6629400" y="32004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30" name="AutoShape 50"/>
          <p:cNvCxnSpPr>
            <a:cxnSpLocks noChangeShapeType="1"/>
            <a:stCxn id="46110" idx="6"/>
            <a:endCxn id="46113" idx="2"/>
          </p:cNvCxnSpPr>
          <p:nvPr/>
        </p:nvCxnSpPr>
        <p:spPr bwMode="auto">
          <a:xfrm>
            <a:off x="6629400" y="32004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51054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Beam Search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355" y="1068202"/>
            <a:ext cx="6084208" cy="56366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 smtClean="0"/>
              <a:t>Constraint Satisfaction Problems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6" tIns="45718" rIns="91406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2057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</p:txBody>
      </p:sp>
      <p:sp>
        <p:nvSpPr>
          <p:cNvPr id="2" name="Rectangle 1"/>
          <p:cNvSpPr/>
          <p:nvPr/>
        </p:nvSpPr>
        <p:spPr>
          <a:xfrm>
            <a:off x="88181" y="6553200"/>
            <a:ext cx="1203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</a:t>
            </a:r>
            <a:r>
              <a:rPr lang="en-US" sz="1400" dirty="0" smtClean="0">
                <a:latin typeface="Calibri"/>
                <a:cs typeface="Calibri"/>
              </a:rPr>
              <a:t>created by Dan Klein and Pieter Abbeel </a:t>
            </a:r>
            <a:r>
              <a:rPr lang="en-US" sz="1400" dirty="0">
                <a:latin typeface="Calibri"/>
                <a:cs typeface="Calibri"/>
              </a:rPr>
              <a:t>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102650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7002"/>
            <a:ext cx="108712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Efficient Solution of CSPs</a:t>
            </a:r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Local Search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557" y="3053184"/>
            <a:ext cx="4915042" cy="25657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Reminder: CSPs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715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Constraints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Implicit (provide code to compute)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Explicit (provide a list of the legal </a:t>
            </a:r>
            <a:r>
              <a:rPr lang="en-US" sz="2000" dirty="0" err="1"/>
              <a:t>tuples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Unary / Binary / N-</a:t>
            </a:r>
            <a:r>
              <a:rPr lang="en-US" sz="2000" dirty="0" err="1"/>
              <a:t>ary</a:t>
            </a: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Goals: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Here: find any solution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Also: find all, find best, etc.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7086600" y="1752600"/>
            <a:ext cx="3124200" cy="1524000"/>
            <a:chOff x="3552" y="1056"/>
            <a:chExt cx="2016" cy="1056"/>
          </a:xfrm>
        </p:grpSpPr>
        <p:grpSp>
          <p:nvGrpSpPr>
            <p:cNvPr id="5138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148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9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39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146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7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40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144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5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5141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2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72390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6" name="Rectangle 18"/>
          <p:cNvSpPr>
            <a:spLocks noChangeArrowheads="1"/>
          </p:cNvSpPr>
          <p:nvPr/>
        </p:nvSpPr>
        <p:spPr bwMode="auto">
          <a:xfrm>
            <a:off x="75438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7" name="Rectangle 19"/>
          <p:cNvSpPr>
            <a:spLocks noChangeArrowheads="1"/>
          </p:cNvSpPr>
          <p:nvPr/>
        </p:nvSpPr>
        <p:spPr bwMode="auto">
          <a:xfrm>
            <a:off x="78486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8" name="Rectangle 20"/>
          <p:cNvSpPr>
            <a:spLocks noChangeArrowheads="1"/>
          </p:cNvSpPr>
          <p:nvPr/>
        </p:nvSpPr>
        <p:spPr bwMode="auto">
          <a:xfrm>
            <a:off x="92202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9" name="Rectangle 21"/>
          <p:cNvSpPr>
            <a:spLocks noChangeArrowheads="1"/>
          </p:cNvSpPr>
          <p:nvPr/>
        </p:nvSpPr>
        <p:spPr bwMode="auto">
          <a:xfrm>
            <a:off x="95250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0" name="Rectangle 22"/>
          <p:cNvSpPr>
            <a:spLocks noChangeArrowheads="1"/>
          </p:cNvSpPr>
          <p:nvPr/>
        </p:nvSpPr>
        <p:spPr bwMode="auto">
          <a:xfrm>
            <a:off x="98298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1" name="Rectangle 23"/>
          <p:cNvSpPr>
            <a:spLocks noChangeArrowheads="1"/>
          </p:cNvSpPr>
          <p:nvPr/>
        </p:nvSpPr>
        <p:spPr bwMode="auto">
          <a:xfrm>
            <a:off x="8229600" y="19050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2" name="Rectangle 24"/>
          <p:cNvSpPr>
            <a:spLocks noChangeArrowheads="1"/>
          </p:cNvSpPr>
          <p:nvPr/>
        </p:nvSpPr>
        <p:spPr bwMode="auto">
          <a:xfrm>
            <a:off x="8534400" y="1905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3" name="Rectangle 25"/>
          <p:cNvSpPr>
            <a:spLocks noChangeArrowheads="1"/>
          </p:cNvSpPr>
          <p:nvPr/>
        </p:nvSpPr>
        <p:spPr bwMode="auto">
          <a:xfrm>
            <a:off x="8839200" y="1905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5134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6" name="Picture 2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31242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7019" y="4270710"/>
            <a:ext cx="4333000" cy="20058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614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02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Improving Backtracking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11353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r>
              <a:rPr lang="en-US" sz="2400" dirty="0"/>
              <a:t>… but it’s all still NP-hard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Filtering: Can we detect inevitable failure early?</a:t>
            </a:r>
          </a:p>
          <a:p>
            <a:pPr lvl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  (MRV)</a:t>
            </a:r>
          </a:p>
          <a:p>
            <a:pPr lvl="1" eaLnBrk="1" hangingPunct="1"/>
            <a:r>
              <a:rPr lang="en-US" sz="2400" dirty="0"/>
              <a:t>In what order should its values be tried?  (LCV)</a:t>
            </a:r>
          </a:p>
          <a:p>
            <a:pPr marL="457165" lvl="1" indent="0">
              <a:buNone/>
            </a:pPr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spcBef>
            <a:spcPct val="50000"/>
          </a:spcBef>
          <a:defRPr dirty="0">
            <a:latin typeface="Calibri"/>
            <a:cs typeface="Calibri"/>
          </a:defRPr>
        </a:defPPr>
      </a:lstStyle>
    </a:sp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30533</TotalTime>
  <Words>1876</Words>
  <Application>Microsoft Macintosh PowerPoint</Application>
  <PresentationFormat>Custom</PresentationFormat>
  <Paragraphs>389</Paragraphs>
  <Slides>44</Slides>
  <Notes>3</Notes>
  <HiddenSlides>6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dan-berkeley-nlp-v1</vt:lpstr>
      <vt:lpstr>Announcements</vt:lpstr>
      <vt:lpstr>Announcements</vt:lpstr>
      <vt:lpstr>Happy New Year!</vt:lpstr>
      <vt:lpstr>BBC (this past weekend)</vt:lpstr>
      <vt:lpstr>CS 188: Artificial Intelligence </vt:lpstr>
      <vt:lpstr>Today</vt:lpstr>
      <vt:lpstr>Reminder: CSPs</vt:lpstr>
      <vt:lpstr>Backtracking Search</vt:lpstr>
      <vt:lpstr>Improving Backtracking</vt:lpstr>
      <vt:lpstr>Arc Consistency and Beyond</vt:lpstr>
      <vt:lpstr>Arc Consistency of an Entire CSP</vt:lpstr>
      <vt:lpstr>Limitations of Arc Consistency</vt:lpstr>
      <vt:lpstr>K-Consistency</vt:lpstr>
      <vt:lpstr>K-Consistency</vt:lpstr>
      <vt:lpstr>Strong K-Consistency</vt:lpstr>
      <vt:lpstr>Structure</vt:lpstr>
      <vt:lpstr>Problem Structure</vt:lpstr>
      <vt:lpstr>Tree-Structured CSPs</vt:lpstr>
      <vt:lpstr>Tree-Structured CSPs</vt:lpstr>
      <vt:lpstr>Tree-Structured CSPs</vt:lpstr>
      <vt:lpstr>Improving Structure</vt:lpstr>
      <vt:lpstr>Nearly Tree-Structured CSPs</vt:lpstr>
      <vt:lpstr>Cutset Conditioning</vt:lpstr>
      <vt:lpstr>Cutset Quiz</vt:lpstr>
      <vt:lpstr>Tree Decomposition*</vt:lpstr>
      <vt:lpstr>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Summary: CSPs</vt:lpstr>
      <vt:lpstr>Local Search</vt:lpstr>
      <vt:lpstr>Local Search</vt:lpstr>
      <vt:lpstr>Hill Climbing</vt:lpstr>
      <vt:lpstr>Hill Climbing Diagram</vt:lpstr>
      <vt:lpstr>Hill Climbing Quiz</vt:lpstr>
      <vt:lpstr>Simulated Annealing</vt:lpstr>
      <vt:lpstr>Simulated Annealing</vt:lpstr>
      <vt:lpstr>Genetic Algorithms</vt:lpstr>
      <vt:lpstr>Example: N-Queens</vt:lpstr>
      <vt:lpstr>Next Time: Adversarial Search!</vt:lpstr>
      <vt:lpstr>Example: Fault Diagnosis</vt:lpstr>
      <vt:lpstr>Beam 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2224</cp:revision>
  <cp:lastPrinted>2014-02-04T08:20:14Z</cp:lastPrinted>
  <dcterms:created xsi:type="dcterms:W3CDTF">2004-08-27T04:16:05Z</dcterms:created>
  <dcterms:modified xsi:type="dcterms:W3CDTF">2014-08-21T06:54:20Z</dcterms:modified>
</cp:coreProperties>
</file>